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2" r:id="rId5"/>
    <p:sldId id="293" r:id="rId6"/>
    <p:sldId id="292" r:id="rId7"/>
    <p:sldId id="299" r:id="rId8"/>
    <p:sldId id="297" r:id="rId9"/>
    <p:sldId id="298" r:id="rId10"/>
    <p:sldId id="300" r:id="rId11"/>
    <p:sldId id="283" r:id="rId12"/>
    <p:sldId id="296" r:id="rId13"/>
    <p:sldId id="301" r:id="rId14"/>
    <p:sldId id="30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574" autoAdjust="0"/>
  </p:normalViewPr>
  <p:slideViewPr>
    <p:cSldViewPr snapToGrid="0">
      <p:cViewPr>
        <p:scale>
          <a:sx n="100" d="100"/>
          <a:sy n="100" d="100"/>
        </p:scale>
        <p:origin x="920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9/10/19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93594" y="63691"/>
            <a:ext cx="12004811" cy="67306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BF294-DAA2-41F5-A574-25BA4F71A6BD}"/>
              </a:ext>
            </a:extLst>
          </p:cNvPr>
          <p:cNvSpPr/>
          <p:nvPr userDrawn="1"/>
        </p:nvSpPr>
        <p:spPr>
          <a:xfrm>
            <a:off x="9980474" y="6020766"/>
            <a:ext cx="2211526" cy="805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773220"/>
            <a:ext cx="6798250" cy="1674470"/>
          </a:xfrm>
        </p:spPr>
        <p:txBody>
          <a:bodyPr/>
          <a:lstStyle/>
          <a:p>
            <a:pPr algn="l"/>
            <a:r>
              <a:rPr lang="en-US" sz="2800" dirty="0"/>
              <a:t>The</a:t>
            </a:r>
            <a:r>
              <a:rPr lang="en-US" dirty="0"/>
              <a:t> Super bowl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2024" y="5558282"/>
            <a:ext cx="2646993" cy="418491"/>
          </a:xfrm>
        </p:spPr>
        <p:txBody>
          <a:bodyPr/>
          <a:lstStyle/>
          <a:p>
            <a:r>
              <a:rPr lang="en-US" sz="1400" dirty="0"/>
              <a:t>Do the fans affect local crime?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858000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425CA8F-877D-4F91-B6F5-AF62A237C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8778" y="6396684"/>
            <a:ext cx="3186238" cy="418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8F5D57-0F5D-40B2-87FD-70E99FCAE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8294" y="2838991"/>
            <a:ext cx="2694452" cy="2761099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AFBAFE15-922C-4073-9361-5182147D54F0}"/>
              </a:ext>
            </a:extLst>
          </p:cNvPr>
          <p:cNvSpPr txBox="1">
            <a:spLocks/>
          </p:cNvSpPr>
          <p:nvPr/>
        </p:nvSpPr>
        <p:spPr>
          <a:xfrm>
            <a:off x="2001211" y="4498696"/>
            <a:ext cx="6798250" cy="1674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dirty="0"/>
            </a:br>
            <a:r>
              <a:rPr lang="en-US" sz="2800" dirty="0"/>
              <a:t>&amp;</a:t>
            </a:r>
            <a:r>
              <a:rPr lang="en-US" dirty="0"/>
              <a:t> crime stats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12E12-EA34-BE4A-BF39-FCDC00B807D5}"/>
              </a:ext>
            </a:extLst>
          </p:cNvPr>
          <p:cNvSpPr txBox="1"/>
          <p:nvPr/>
        </p:nvSpPr>
        <p:spPr>
          <a:xfrm>
            <a:off x="286990" y="223169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Karen Graham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Mario Amaya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Patrick Hennessey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otball player on the field&#10;&#10;Description automatically generated">
            <a:extLst>
              <a:ext uri="{FF2B5EF4-FFF2-40B4-BE49-F238E27FC236}">
                <a16:creationId xmlns:a16="http://schemas.microsoft.com/office/drawing/2014/main" id="{BA1FE639-BF9A-4E1A-96D3-8679E798F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" y="124921"/>
            <a:ext cx="9915325" cy="66048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20" y="124919"/>
            <a:ext cx="9932077" cy="660488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8571591" y="2717749"/>
            <a:ext cx="5157672" cy="1419227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Super Bowl XLVI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2012 – INDIANAPOLIS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8560" y="6101826"/>
            <a:ext cx="2123440" cy="756174"/>
          </a:xfrm>
        </p:spPr>
        <p:txBody>
          <a:bodyPr/>
          <a:lstStyle/>
          <a:p>
            <a:pPr algn="ctr"/>
            <a:r>
              <a:rPr lang="en-US" dirty="0"/>
              <a:t>Feb. 5, 2012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82" y="665646"/>
            <a:ext cx="4122351" cy="237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111" y="4394563"/>
            <a:ext cx="4073809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18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17" y="83609"/>
            <a:ext cx="5965371" cy="3510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399400"/>
            <a:ext cx="5564777" cy="33853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1" y="247105"/>
            <a:ext cx="5130437" cy="32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3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73" y="124921"/>
            <a:ext cx="9911201" cy="660488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460" y="124921"/>
            <a:ext cx="9948827" cy="660488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8560" y="6101826"/>
            <a:ext cx="2123440" cy="756174"/>
          </a:xfrm>
        </p:spPr>
        <p:txBody>
          <a:bodyPr/>
          <a:lstStyle/>
          <a:p>
            <a:pPr algn="ctr"/>
            <a:r>
              <a:rPr lang="en-US" dirty="0"/>
              <a:t>Feb. 3,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2E3B01-D7CF-4E64-B0E8-DEB9EF48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4274" y="4068878"/>
            <a:ext cx="4121197" cy="24853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A close up of a device&#10;&#10;Description automatically generated">
            <a:extLst>
              <a:ext uri="{FF2B5EF4-FFF2-40B4-BE49-F238E27FC236}">
                <a16:creationId xmlns:a16="http://schemas.microsoft.com/office/drawing/2014/main" id="{04D75B0B-3308-4430-93C2-3C72D34C4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36" y="975591"/>
            <a:ext cx="4376490" cy="2917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DA08158-04AE-490D-8A01-5FE5B5E1C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98" y="509703"/>
            <a:ext cx="4376490" cy="2917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90CD07FB-1637-48D6-9E4B-ACDDF728AD93}"/>
              </a:ext>
            </a:extLst>
          </p:cNvPr>
          <p:cNvSpPr txBox="1">
            <a:spLocks/>
          </p:cNvSpPr>
          <p:nvPr/>
        </p:nvSpPr>
        <p:spPr>
          <a:xfrm rot="16200000">
            <a:off x="8933540" y="2717749"/>
            <a:ext cx="4433772" cy="141922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</a:rPr>
              <a:t>Super Bowl liv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2019 – Atlanta</a:t>
            </a: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4213" y="5788372"/>
            <a:ext cx="8523575" cy="887702"/>
          </a:xfrm>
        </p:spPr>
        <p:txBody>
          <a:bodyPr/>
          <a:lstStyle/>
          <a:p>
            <a:pPr algn="ctr"/>
            <a:r>
              <a:rPr lang="en-US" sz="4400" dirty="0"/>
              <a:t>2017 - 19  Atlanta Crime Stats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17222F-FFF7-4CA9-9E20-689BED64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19" y="467165"/>
            <a:ext cx="2551592" cy="65989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2791B7-3164-47FE-99AB-335A88C05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7" y="456167"/>
            <a:ext cx="2551592" cy="67089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4B74D7-8BEE-4D74-86B1-70768DB61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4" y="467165"/>
            <a:ext cx="2551592" cy="65989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D81CEB-9108-4317-B71C-ACE7F059F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7" y="3616705"/>
            <a:ext cx="3336587" cy="222439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439CF0-1960-4A86-B296-7C55B9C0D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7" y="1272315"/>
            <a:ext cx="3336587" cy="222439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1C76B5-C078-4B9C-8E56-FA0BB0813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707" y="1272315"/>
            <a:ext cx="3336587" cy="222439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681635-BDDC-43D7-94B3-329928A238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30" y="3616203"/>
            <a:ext cx="3337340" cy="222489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6A239B-B081-4A8D-89CD-265D4AC12B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96" y="1272315"/>
            <a:ext cx="3336587" cy="222439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99EFAE-6811-433B-9897-5D08B74275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96" y="3616705"/>
            <a:ext cx="3336587" cy="22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4213" y="5788372"/>
            <a:ext cx="8523575" cy="887702"/>
          </a:xfrm>
        </p:spPr>
        <p:txBody>
          <a:bodyPr/>
          <a:lstStyle/>
          <a:p>
            <a:pPr algn="ctr"/>
            <a:r>
              <a:rPr lang="en-US" sz="4000" dirty="0"/>
              <a:t>Results for Atlanta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733AA-A266-6A48-848F-0C836704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13" y="3187700"/>
            <a:ext cx="8435622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8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otball player on the field&#10;&#10;Description automatically generated">
            <a:extLst>
              <a:ext uri="{FF2B5EF4-FFF2-40B4-BE49-F238E27FC236}">
                <a16:creationId xmlns:a16="http://schemas.microsoft.com/office/drawing/2014/main" id="{BA1FE639-BF9A-4E1A-96D3-8679E798F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" y="124921"/>
            <a:ext cx="9915325" cy="66048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20" y="124919"/>
            <a:ext cx="9932077" cy="660488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8571591" y="2717749"/>
            <a:ext cx="5157672" cy="1419227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Super Bowl XLVI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2012 – </a:t>
            </a:r>
            <a:r>
              <a:rPr lang="en-US" sz="4400" dirty="0" err="1">
                <a:solidFill>
                  <a:schemeClr val="tx1"/>
                </a:solidFill>
              </a:rPr>
              <a:t>minneapolis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8560" y="6101826"/>
            <a:ext cx="2123440" cy="756174"/>
          </a:xfrm>
        </p:spPr>
        <p:txBody>
          <a:bodyPr/>
          <a:lstStyle/>
          <a:p>
            <a:pPr algn="ctr"/>
            <a:r>
              <a:rPr lang="en-US" dirty="0"/>
              <a:t>Feb. 5, 2012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2E3B01-D7CF-4E64-B0E8-DEB9EF48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873" y="4343617"/>
            <a:ext cx="6574673" cy="2004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D75B0B-3308-4430-93C2-3C72D34C4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636" y="975591"/>
            <a:ext cx="4376490" cy="2917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A08158-04AE-490D-8A01-5FE5B5E1C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798" y="509703"/>
            <a:ext cx="4376490" cy="2917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23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4213" y="5788372"/>
            <a:ext cx="8523575" cy="887702"/>
          </a:xfrm>
        </p:spPr>
        <p:txBody>
          <a:bodyPr/>
          <a:lstStyle/>
          <a:p>
            <a:pPr algn="ctr"/>
            <a:r>
              <a:rPr lang="en-US" sz="4000" dirty="0"/>
              <a:t>2011 - 13  Minneapolis Crime Stats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791B7-3164-47FE-99AB-335A88C05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676" y="592166"/>
            <a:ext cx="3336587" cy="521611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BE2355-7B2E-422B-BEF3-9234AF7EF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30" y="583544"/>
            <a:ext cx="3336585" cy="530233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70A3B6-5809-4243-ADDA-B2E34829D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95" y="582189"/>
            <a:ext cx="3336587" cy="5173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CBF9A3-7651-4E2E-88D2-75B2DEEEF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95" y="3616203"/>
            <a:ext cx="3335834" cy="2223889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E14E37-96F1-40FD-8811-16723D7FA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6" y="1272315"/>
            <a:ext cx="3335834" cy="2223889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914E4B-48F4-4F50-817A-9E85DA459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6" y="3616203"/>
            <a:ext cx="3335834" cy="2223889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6D364E-211D-4D51-A972-987C159CD9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68" y="1272315"/>
            <a:ext cx="3335834" cy="2223889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21E995-DBFC-43A6-BA25-902111B8A6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68" y="3616203"/>
            <a:ext cx="3335834" cy="2223889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6E213E-60A8-4B18-92C9-EFACE3A2E8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95" y="1272315"/>
            <a:ext cx="3336587" cy="22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0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669" y="5788372"/>
            <a:ext cx="6852588" cy="887702"/>
          </a:xfrm>
        </p:spPr>
        <p:txBody>
          <a:bodyPr/>
          <a:lstStyle/>
          <a:p>
            <a:pPr algn="ctr"/>
            <a:r>
              <a:rPr lang="en-US" sz="4000" dirty="0"/>
              <a:t>Results for Minneapolis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02B24-7C0A-6D4D-9036-18A06EC5F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13" y="3314700"/>
            <a:ext cx="8445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7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11" y="1777800"/>
            <a:ext cx="5184913" cy="43200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flipH="1" flipV="1">
            <a:off x="1291576" y="4503760"/>
            <a:ext cx="1424325" cy="545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3780" y="4348482"/>
            <a:ext cx="1115382" cy="17867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625433E-0AE5-4719-928A-B7E66BBF9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81" y="3286534"/>
            <a:ext cx="4672824" cy="3115216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F449CC56-AC13-4435-8DCF-23447D5A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82" y="156533"/>
            <a:ext cx="4672823" cy="3115215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A20F616F-BA30-495C-8220-67BFF8103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1" y="1467903"/>
            <a:ext cx="489024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2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3CEFC41-6A36-4C3E-B211-7BD83085C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66" y="3504416"/>
            <a:ext cx="4660963" cy="3171022"/>
          </a:xfrm>
          <a:prstGeom prst="rect">
            <a:avLst/>
          </a:prstGeom>
        </p:spPr>
      </p:pic>
      <p:pic>
        <p:nvPicPr>
          <p:cNvPr id="25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02275D68-1C69-4805-8B0A-6796870DB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8505"/>
            <a:ext cx="5006193" cy="3658433"/>
          </a:xfrm>
          <a:prstGeom prst="rect">
            <a:avLst/>
          </a:prstGeom>
        </p:spPr>
      </p:pic>
      <p:pic>
        <p:nvPicPr>
          <p:cNvPr id="27" name="Picture 26" descr="A close up of a map&#10;&#10;Description automatically generated">
            <a:extLst>
              <a:ext uri="{FF2B5EF4-FFF2-40B4-BE49-F238E27FC236}">
                <a16:creationId xmlns:a16="http://schemas.microsoft.com/office/drawing/2014/main" id="{977E2C8D-20B9-412F-89F8-0C7991B95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65" y="212998"/>
            <a:ext cx="4660964" cy="32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67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Office Theme</vt:lpstr>
      <vt:lpstr>The Super bowl</vt:lpstr>
      <vt:lpstr>PowerPoint Presentation</vt:lpstr>
      <vt:lpstr>2017 - 19  Atlanta Crime Stats </vt:lpstr>
      <vt:lpstr>Results for Atlanta</vt:lpstr>
      <vt:lpstr>Super Bowl XLVI 2012 – minneapolis</vt:lpstr>
      <vt:lpstr>2011 - 13  Minneapolis Crime Stats </vt:lpstr>
      <vt:lpstr>Results for Minneapolis</vt:lpstr>
      <vt:lpstr>About Us</vt:lpstr>
      <vt:lpstr>PowerPoint Presentation</vt:lpstr>
      <vt:lpstr>Super Bowl XLVI 2012 – INDIANAPOLIS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2019-09-10T22:30:58Z</dcterms:created>
  <dcterms:modified xsi:type="dcterms:W3CDTF">2019-09-11T03:12:22Z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